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81" r:id="rId3"/>
    <p:sldId id="290" r:id="rId4"/>
    <p:sldId id="262" r:id="rId5"/>
    <p:sldId id="287" r:id="rId6"/>
    <p:sldId id="263" r:id="rId7"/>
    <p:sldId id="280" r:id="rId8"/>
    <p:sldId id="264" r:id="rId9"/>
    <p:sldId id="267" r:id="rId10"/>
    <p:sldId id="284" r:id="rId11"/>
    <p:sldId id="270" r:id="rId12"/>
    <p:sldId id="283" r:id="rId13"/>
    <p:sldId id="265" r:id="rId14"/>
    <p:sldId id="274" r:id="rId15"/>
    <p:sldId id="268" r:id="rId16"/>
    <p:sldId id="261" r:id="rId17"/>
    <p:sldId id="260" r:id="rId18"/>
    <p:sldId id="259" r:id="rId19"/>
    <p:sldId id="269" r:id="rId20"/>
    <p:sldId id="271" r:id="rId21"/>
    <p:sldId id="272" r:id="rId22"/>
    <p:sldId id="277" r:id="rId23"/>
    <p:sldId id="288" r:id="rId24"/>
    <p:sldId id="282" r:id="rId25"/>
    <p:sldId id="285" r:id="rId26"/>
    <p:sldId id="28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2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21/4/17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21/4/17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21/4/17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21/4/17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21/4/17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21/4/17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21/4/17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amelody" TargetMode="External"/><Relationship Id="rId4" Type="http://schemas.openxmlformats.org/officeDocument/2006/relationships/hyperlink" Target="https://github.com/yeokm1/distance-machine-locker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3.jp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uillaume-rico/SharpIR" TargetMode="Externa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SwiftSerial" TargetMode="External"/><Relationship Id="rId3" Type="http://schemas.openxmlformats.org/officeDocument/2006/relationships/hyperlink" Target="http://stackoverflow.com/questions/1976520/lock-screen-by-api-in-mac-os-x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a/41279799" TargetMode="Externa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lrightythen.de/2014/08/debugging-with-the-new-atmel-ice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eokm1/distance-machine-lock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3.jp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hyperlink" Target="http://education.rec.ri.cmu.edu/content/electronics/boe/ir_sensor/1.html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856" y="0"/>
            <a:ext cx="9938657" cy="902063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 Machine Locker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04882"/>
            <a:ext cx="325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(25 Apr 2017)</a:t>
            </a:r>
          </a:p>
          <a:p>
            <a:r>
              <a:rPr lang="en-SG" dirty="0"/>
              <a:t>SP Digital Tech Talk (12 Jan 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7697" y="5785716"/>
            <a:ext cx="5184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/>
              <a:t>and </a:t>
            </a:r>
            <a:r>
              <a:rPr lang="en-SG" dirty="0" err="1"/>
              <a:t>Vina</a:t>
            </a:r>
            <a:r>
              <a:rPr lang="en-SG" dirty="0"/>
              <a:t> </a:t>
            </a:r>
            <a:r>
              <a:rPr lang="en-SG" dirty="0" err="1"/>
              <a:t>Rianti</a:t>
            </a:r>
            <a:r>
              <a:rPr lang="en-SG" dirty="0"/>
              <a:t> (</a:t>
            </a:r>
            <a:r>
              <a:rPr lang="en-SG" dirty="0">
                <a:hlinkClick r:id="rId3"/>
              </a:rPr>
              <a:t>https://github.com/vinamelody</a:t>
            </a:r>
            <a:r>
              <a:rPr lang="en-SG" dirty="0"/>
              <a:t>)</a:t>
            </a:r>
          </a:p>
          <a:p>
            <a:r>
              <a:rPr lang="en-SG" dirty="0">
                <a:hlinkClick r:id="rId4"/>
              </a:rPr>
              <a:t>https://github.com/yeokm1/distance-machine-locker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1070384"/>
            <a:ext cx="6652879" cy="1757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29" y="3246474"/>
            <a:ext cx="3260033" cy="1828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" y="2996580"/>
            <a:ext cx="3017913" cy="2078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67" y="1070384"/>
            <a:ext cx="4788454" cy="40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sensors?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 IR</a:t>
            </a:r>
          </a:p>
          <a:p>
            <a:pPr lvl="1"/>
            <a:r>
              <a:rPr lang="en-US" dirty="0"/>
              <a:t>7m</a:t>
            </a:r>
          </a:p>
          <a:p>
            <a:pPr lvl="1"/>
            <a:r>
              <a:rPr lang="en-US" dirty="0"/>
              <a:t>120</a:t>
            </a:r>
            <a:r>
              <a:rPr lang="sk-SK" dirty="0"/>
              <a:t>° </a:t>
            </a:r>
            <a:r>
              <a:rPr lang="sk-SK" dirty="0" err="1"/>
              <a:t>cone</a:t>
            </a:r>
            <a:r>
              <a:rPr lang="sk-SK" dirty="0"/>
              <a:t> </a:t>
            </a:r>
            <a:endParaRPr lang="en-US" dirty="0"/>
          </a:p>
          <a:p>
            <a:pPr lvl="1"/>
            <a:r>
              <a:rPr lang="en-US" dirty="0"/>
              <a:t>High false positives</a:t>
            </a:r>
          </a:p>
          <a:p>
            <a:endParaRPr lang="en-US" dirty="0"/>
          </a:p>
          <a:p>
            <a:r>
              <a:rPr lang="en-US" dirty="0"/>
              <a:t>Ultrasonic</a:t>
            </a:r>
          </a:p>
          <a:p>
            <a:pPr lvl="1"/>
            <a:r>
              <a:rPr lang="en-US" dirty="0"/>
              <a:t>2cm to 4m</a:t>
            </a:r>
          </a:p>
          <a:p>
            <a:pPr lvl="1"/>
            <a:r>
              <a:rPr lang="en-US" dirty="0"/>
              <a:t>Lack precision</a:t>
            </a:r>
          </a:p>
          <a:p>
            <a:pPr lvl="1"/>
            <a:r>
              <a:rPr lang="en-US" dirty="0"/>
              <a:t>Noisy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1405839"/>
            <a:ext cx="6510337" cy="2097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319" y="3721100"/>
            <a:ext cx="474662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r>
              <a:rPr lang="en-US" dirty="0"/>
              <a:t>Putting them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57" y="1304571"/>
            <a:ext cx="10515600" cy="4351338"/>
          </a:xfrm>
        </p:spPr>
        <p:txBody>
          <a:bodyPr/>
          <a:lstStyle/>
          <a:p>
            <a:r>
              <a:rPr lang="en-US" dirty="0"/>
              <a:t>Arduino Uno in case meant for Mega 2560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" y="1901034"/>
            <a:ext cx="4301129" cy="467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86644"/>
            <a:ext cx="3839031" cy="2052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7" y="1965001"/>
            <a:ext cx="3033486" cy="2275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6584" y="2917892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Arduino Uno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82200" y="5328111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</p:spTree>
    <p:extLst>
      <p:ext uri="{BB962C8B-B14F-4D97-AF65-F5344CB8AC3E}">
        <p14:creationId xmlns:p14="http://schemas.microsoft.com/office/powerpoint/2010/main" val="11911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365125"/>
            <a:ext cx="10515600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847850"/>
            <a:ext cx="10515600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Sharp IR library</a:t>
            </a:r>
          </a:p>
          <a:p>
            <a:pPr lvl="1"/>
            <a:r>
              <a:rPr lang="en-US" dirty="0">
                <a:hlinkClick r:id="rId2"/>
              </a:rPr>
              <a:t>https://github.com/guillaume-rico/SharpIR</a:t>
            </a:r>
            <a:endParaRPr lang="en-US" dirty="0"/>
          </a:p>
          <a:p>
            <a:r>
              <a:rPr lang="en-US" dirty="0"/>
              <a:t>Prints cm distance via USB Serial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57" y="0"/>
            <a:ext cx="463354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16" y="274734"/>
            <a:ext cx="10515600" cy="1325563"/>
          </a:xfrm>
        </p:spPr>
        <p:txBody>
          <a:bodyPr/>
          <a:lstStyle/>
          <a:p>
            <a:r>
              <a:rPr lang="en-SG" dirty="0"/>
              <a:t>Host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16" y="1924941"/>
            <a:ext cx="10515600" cy="4351338"/>
          </a:xfrm>
        </p:spPr>
        <p:txBody>
          <a:bodyPr/>
          <a:lstStyle/>
          <a:p>
            <a:r>
              <a:rPr lang="en-SG" dirty="0"/>
              <a:t>Swift 3 </a:t>
            </a:r>
            <a:r>
              <a:rPr lang="en-SG" dirty="0" err="1"/>
              <a:t>Menubar</a:t>
            </a:r>
            <a:r>
              <a:rPr lang="en-SG" dirty="0"/>
              <a:t> app</a:t>
            </a:r>
          </a:p>
          <a:p>
            <a:endParaRPr lang="en-SG" dirty="0"/>
          </a:p>
          <a:p>
            <a:r>
              <a:rPr lang="en-SG" dirty="0"/>
              <a:t>Receives Data from USB-Serial Port</a:t>
            </a:r>
          </a:p>
          <a:p>
            <a:r>
              <a:rPr lang="en-SG" dirty="0"/>
              <a:t>Locks machine on threshold </a:t>
            </a:r>
            <a:r>
              <a:rPr lang="en-SG" dirty="0" smtClean="0"/>
              <a:t>reached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4" y="384175"/>
            <a:ext cx="3381375" cy="2828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12" y="3591691"/>
            <a:ext cx="4334647" cy="23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2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About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037" y="1825625"/>
            <a:ext cx="10949763" cy="435133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Uses </a:t>
            </a:r>
            <a:r>
              <a:rPr lang="en-SG" dirty="0" err="1"/>
              <a:t>SwiftSerial</a:t>
            </a:r>
            <a:r>
              <a:rPr lang="en-SG" dirty="0"/>
              <a:t> library written by yours truly</a:t>
            </a:r>
          </a:p>
          <a:p>
            <a:pPr lvl="1"/>
            <a:r>
              <a:rPr lang="en-SG" dirty="0">
                <a:hlinkClick r:id="rId2"/>
              </a:rPr>
              <a:t>https://github.com/yeokm1/SwiftSerial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Menubar</a:t>
            </a:r>
            <a:r>
              <a:rPr lang="en-SG" dirty="0"/>
              <a:t> app (</a:t>
            </a:r>
            <a:r>
              <a:rPr lang="en-SG" dirty="0" err="1"/>
              <a:t>MainMenu.xib</a:t>
            </a:r>
            <a:r>
              <a:rPr lang="en-SG" dirty="0"/>
              <a:t>, </a:t>
            </a:r>
            <a:r>
              <a:rPr lang="en-SG" dirty="0" err="1"/>
              <a:t>MenuController.swift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No Main Window</a:t>
            </a:r>
          </a:p>
          <a:p>
            <a:pPr lvl="1"/>
            <a:r>
              <a:rPr lang="en-SG" dirty="0"/>
              <a:t>No Storyboards, just a single </a:t>
            </a:r>
            <a:r>
              <a:rPr lang="en-SG" dirty="0" err="1"/>
              <a:t>xib</a:t>
            </a:r>
            <a:endParaRPr lang="en-SG" dirty="0"/>
          </a:p>
          <a:p>
            <a:endParaRPr lang="en-SG" dirty="0"/>
          </a:p>
          <a:p>
            <a:r>
              <a:rPr lang="en-SG" dirty="0"/>
              <a:t>Lock screen (</a:t>
            </a:r>
            <a:r>
              <a:rPr lang="en-SG" dirty="0" err="1"/>
              <a:t>Locking.swift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Use </a:t>
            </a:r>
            <a:r>
              <a:rPr lang="en-SG" dirty="0" err="1"/>
              <a:t>IOKit</a:t>
            </a:r>
            <a:r>
              <a:rPr lang="en-SG" dirty="0"/>
              <a:t> </a:t>
            </a:r>
            <a:r>
              <a:rPr lang="en-SG" sz="1900" dirty="0"/>
              <a:t>(suggested by </a:t>
            </a:r>
            <a:r>
              <a:rPr lang="en-SG" sz="1900" dirty="0">
                <a:hlinkClick r:id="rId3"/>
              </a:rPr>
              <a:t>http://stackoverflow.com/questions/1976520/lock-screen-by-api-in-mac-os-x</a:t>
            </a:r>
            <a:r>
              <a:rPr lang="en-SG" sz="1900" dirty="0"/>
              <a:t> )</a:t>
            </a:r>
          </a:p>
          <a:p>
            <a:pPr lvl="1"/>
            <a:r>
              <a:rPr lang="en-SG" dirty="0" err="1"/>
              <a:t>CGSession</a:t>
            </a:r>
            <a:r>
              <a:rPr lang="en-SG" dirty="0"/>
              <a:t> –suspend hides notification</a:t>
            </a:r>
          </a:p>
          <a:p>
            <a:pPr lvl="2"/>
            <a:r>
              <a:rPr lang="en-SG" dirty="0"/>
              <a:t>/System/Library/</a:t>
            </a:r>
            <a:r>
              <a:rPr lang="en-SG" dirty="0" err="1"/>
              <a:t>CoreServices</a:t>
            </a:r>
            <a:r>
              <a:rPr lang="en-SG" dirty="0"/>
              <a:t>/Menu Extras/</a:t>
            </a:r>
            <a:r>
              <a:rPr lang="en-SG" dirty="0" err="1"/>
              <a:t>User.menu</a:t>
            </a:r>
            <a:r>
              <a:rPr lang="en-SG" dirty="0"/>
              <a:t>/Contents/Resources/</a:t>
            </a:r>
            <a:r>
              <a:rPr lang="en-SG" dirty="0" err="1"/>
              <a:t>CGSession</a:t>
            </a:r>
            <a:r>
              <a:rPr lang="en-SG" dirty="0"/>
              <a:t> -suspend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8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911" y="2642340"/>
            <a:ext cx="9659639" cy="1325563"/>
          </a:xfrm>
        </p:spPr>
        <p:txBody>
          <a:bodyPr/>
          <a:lstStyle/>
          <a:p>
            <a:r>
              <a:rPr lang="en-US" dirty="0"/>
              <a:t>Potential Hacking Strategies and Defenses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9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78"/>
            <a:ext cx="10515600" cy="1143001"/>
          </a:xfrm>
        </p:spPr>
        <p:txBody>
          <a:bodyPr/>
          <a:lstStyle/>
          <a:p>
            <a:r>
              <a:rPr lang="en-SG" dirty="0"/>
              <a:t>Hack 1: Disconnecting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8" y="1162011"/>
            <a:ext cx="10515600" cy="5489796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Defense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Lock machine immediately</a:t>
            </a:r>
          </a:p>
          <a:p>
            <a:pPr lvl="1"/>
            <a:r>
              <a:rPr lang="en-SG" dirty="0"/>
              <a:t>Issue system notification</a:t>
            </a:r>
          </a:p>
          <a:p>
            <a:pPr lvl="1"/>
            <a:r>
              <a:rPr lang="en-SG" dirty="0"/>
              <a:t>Detect device disconnect: </a:t>
            </a:r>
            <a:r>
              <a:rPr lang="en-SG" dirty="0" err="1" smtClean="0"/>
              <a:t>USBWatcher.swift</a:t>
            </a:r>
            <a:endParaRPr lang="en-SG" dirty="0" smtClean="0"/>
          </a:p>
          <a:p>
            <a:pPr lvl="1"/>
            <a:r>
              <a:rPr lang="en-SG" dirty="0">
                <a:hlinkClick r:id="rId2"/>
              </a:rPr>
              <a:t>http://</a:t>
            </a:r>
            <a:r>
              <a:rPr lang="en-SG" dirty="0" smtClean="0">
                <a:hlinkClick r:id="rId2"/>
              </a:rPr>
              <a:t>stackoverflow.com/a/41279799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Auto-reconnection</a:t>
            </a:r>
          </a:p>
          <a:p>
            <a:r>
              <a:rPr lang="en-SG" dirty="0"/>
              <a:t>Need to delay between locking and showing notification (2 seconds)</a:t>
            </a:r>
          </a:p>
          <a:p>
            <a:pPr lvl="1"/>
            <a:r>
              <a:rPr lang="en-SG" dirty="0" err="1"/>
              <a:t>MenuController.swift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16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6" y="3011526"/>
            <a:ext cx="6424242" cy="1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42" y="161926"/>
            <a:ext cx="11107057" cy="835602"/>
          </a:xfrm>
        </p:spPr>
        <p:txBody>
          <a:bodyPr>
            <a:normAutofit/>
          </a:bodyPr>
          <a:lstStyle/>
          <a:p>
            <a:r>
              <a:rPr lang="en-SG" sz="4000" dirty="0"/>
              <a:t>Hack 2: Tamper hardware to provide incorrect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808" y="1137886"/>
            <a:ext cx="10515600" cy="4351338"/>
          </a:xfrm>
        </p:spPr>
        <p:txBody>
          <a:bodyPr/>
          <a:lstStyle/>
          <a:p>
            <a:r>
              <a:rPr lang="en-SG" dirty="0" err="1"/>
              <a:t>Defense</a:t>
            </a:r>
            <a:r>
              <a:rPr lang="en-SG" dirty="0"/>
              <a:t>: Vigilant monitoring of distance values on menu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5" y="2151529"/>
            <a:ext cx="4763386" cy="39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49" y="160337"/>
            <a:ext cx="11084490" cy="1325563"/>
          </a:xfrm>
        </p:spPr>
        <p:txBody>
          <a:bodyPr>
            <a:normAutofit/>
          </a:bodyPr>
          <a:lstStyle/>
          <a:p>
            <a:r>
              <a:rPr lang="en-SG" sz="4000" dirty="0"/>
              <a:t>Hack 3: Reprogramming with malicious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49" y="1485900"/>
            <a:ext cx="10752551" cy="4691063"/>
          </a:xfrm>
        </p:spPr>
        <p:txBody>
          <a:bodyPr/>
          <a:lstStyle/>
          <a:p>
            <a:r>
              <a:rPr lang="en-SG" dirty="0" err="1"/>
              <a:t>Defense</a:t>
            </a:r>
            <a:r>
              <a:rPr lang="en-SG" dirty="0"/>
              <a:t>: Reprogram Arduino before using it</a:t>
            </a:r>
          </a:p>
          <a:p>
            <a:endParaRPr lang="en-SG" dirty="0"/>
          </a:p>
          <a:p>
            <a:r>
              <a:rPr lang="en-SG" dirty="0"/>
              <a:t>Swift App contains hex (firmware) file exported from Arduino IDE </a:t>
            </a:r>
          </a:p>
          <a:p>
            <a:r>
              <a:rPr lang="en-SG" dirty="0"/>
              <a:t>Flashes hex file with </a:t>
            </a:r>
            <a:r>
              <a:rPr lang="en-SG" i="1" dirty="0" err="1"/>
              <a:t>avrdude</a:t>
            </a:r>
            <a:r>
              <a:rPr lang="en-SG" dirty="0"/>
              <a:t> to Arduino before using</a:t>
            </a:r>
          </a:p>
          <a:p>
            <a:r>
              <a:rPr lang="en-SG" dirty="0" err="1"/>
              <a:t>DistanceSensor.swift</a:t>
            </a:r>
            <a:r>
              <a:rPr lang="en-SG" dirty="0"/>
              <a:t> and </a:t>
            </a:r>
            <a:r>
              <a:rPr lang="en-SG" dirty="0" err="1"/>
              <a:t>UtilityFunctions.swift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1" y="4208916"/>
            <a:ext cx="7366755" cy="21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0" y="365125"/>
            <a:ext cx="10515600" cy="1325563"/>
          </a:xfrm>
        </p:spPr>
        <p:txBody>
          <a:bodyPr/>
          <a:lstStyle/>
          <a:p>
            <a:r>
              <a:rPr lang="en-US" dirty="0"/>
              <a:t>A possible “undetectable” hacking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70" y="1847850"/>
            <a:ext cx="10836729" cy="4351338"/>
          </a:xfrm>
        </p:spPr>
        <p:txBody>
          <a:bodyPr/>
          <a:lstStyle/>
          <a:p>
            <a:r>
              <a:rPr lang="en-US" dirty="0"/>
              <a:t>Overwrite the Arduino bootloader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16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8" y="194329"/>
            <a:ext cx="10515600" cy="1325563"/>
          </a:xfrm>
        </p:spPr>
        <p:txBody>
          <a:bodyPr/>
          <a:lstStyle/>
          <a:p>
            <a:r>
              <a:rPr lang="en-US" dirty="0"/>
              <a:t>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38" y="1503958"/>
            <a:ext cx="10515600" cy="4351338"/>
          </a:xfrm>
        </p:spPr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Red Team </a:t>
            </a:r>
          </a:p>
          <a:p>
            <a:r>
              <a:rPr lang="en-SG" dirty="0"/>
              <a:t>+ unlocked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" y="3951963"/>
            <a:ext cx="1201656" cy="1201656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rot="5400000">
            <a:off x="891217" y="2982624"/>
            <a:ext cx="845507" cy="576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20" y="3764945"/>
            <a:ext cx="3209156" cy="1698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58" y="456316"/>
            <a:ext cx="4338876" cy="56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55" y="1195749"/>
            <a:ext cx="3002070" cy="225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56" y="205599"/>
            <a:ext cx="10515600" cy="853641"/>
          </a:xfrm>
        </p:spPr>
        <p:txBody>
          <a:bodyPr/>
          <a:lstStyle/>
          <a:p>
            <a:r>
              <a:rPr lang="en-US" dirty="0"/>
              <a:t>Typical Arduino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0473" y="1532126"/>
            <a:ext cx="6013566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USB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20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" y="1218767"/>
            <a:ext cx="514398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458"/>
            <a:ext cx="10515600" cy="819029"/>
          </a:xfrm>
        </p:spPr>
        <p:txBody>
          <a:bodyPr/>
          <a:lstStyle/>
          <a:p>
            <a:r>
              <a:rPr lang="en-US" dirty="0"/>
              <a:t>Microcontroller programming the actual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316" y="1305292"/>
            <a:ext cx="10515600" cy="4351338"/>
          </a:xfrm>
        </p:spPr>
        <p:txBody>
          <a:bodyPr/>
          <a:lstStyle/>
          <a:p>
            <a:r>
              <a:rPr lang="en-US" dirty="0"/>
              <a:t>Using dedicated programmers with ICSP port</a:t>
            </a:r>
          </a:p>
          <a:p>
            <a:r>
              <a:rPr lang="en-US" dirty="0"/>
              <a:t>ICSP – In-circuit system programmer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21</a:t>
            </a:fld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72638" y="5987436"/>
            <a:ext cx="626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Image sources: </a:t>
            </a:r>
          </a:p>
          <a:p>
            <a:r>
              <a:rPr lang="en-SG" sz="1600" dirty="0">
                <a:hlinkClick r:id="rId2"/>
              </a:rPr>
              <a:t>http://www.atmel.com/tools/atatmel-ice.aspx</a:t>
            </a:r>
          </a:p>
          <a:p>
            <a:r>
              <a:rPr lang="en-SG" sz="1600" dirty="0">
                <a:hlinkClick r:id="rId2"/>
              </a:rPr>
              <a:t>http://blog.alrightythen.de/2014/08/debugging-with-the-new-atmel-ice/</a:t>
            </a:r>
            <a:endParaRPr lang="en-SG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51" y="1344036"/>
            <a:ext cx="3048897" cy="4832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3" y="3358184"/>
            <a:ext cx="3148805" cy="2408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" y="2694965"/>
            <a:ext cx="4184197" cy="3221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3484" y="420356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388" y="420356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7068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an Arduino bootloader?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363"/>
            <a:ext cx="11157065" cy="4351338"/>
          </a:xfrm>
        </p:spPr>
        <p:txBody>
          <a:bodyPr/>
          <a:lstStyle/>
          <a:p>
            <a:r>
              <a:rPr lang="en-SG" dirty="0"/>
              <a:t>Allows Arduino IDE to program Arduino board via USB</a:t>
            </a:r>
          </a:p>
          <a:p>
            <a:r>
              <a:rPr lang="en-SG" dirty="0"/>
              <a:t>On reset, wait 1 second for computer to program board before resuming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22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20" y="2800456"/>
            <a:ext cx="4785360" cy="38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188" y="2744340"/>
            <a:ext cx="2775012" cy="1325563"/>
          </a:xfrm>
        </p:spPr>
        <p:txBody>
          <a:bodyPr/>
          <a:lstStyle/>
          <a:p>
            <a:r>
              <a:rPr lang="en-US" dirty="0" err="1"/>
              <a:t>Vina</a:t>
            </a:r>
            <a:r>
              <a:rPr lang="en-US" dirty="0"/>
              <a:t> </a:t>
            </a:r>
            <a:r>
              <a:rPr lang="en-US" dirty="0" err="1"/>
              <a:t>Rianti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067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6" y="267471"/>
            <a:ext cx="10515600" cy="1325563"/>
          </a:xfrm>
        </p:spPr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26" y="1847850"/>
            <a:ext cx="67788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Experience turns into idea (or request) on how to make it better</a:t>
            </a:r>
          </a:p>
          <a:p>
            <a:pPr lvl="1"/>
            <a:r>
              <a:rPr lang="en-US" dirty="0"/>
              <a:t>Too fast to get locked</a:t>
            </a:r>
          </a:p>
          <a:p>
            <a:pPr lvl="1"/>
            <a:r>
              <a:rPr lang="en-US" dirty="0"/>
              <a:t>Distance options too long</a:t>
            </a:r>
          </a:p>
          <a:p>
            <a:r>
              <a:rPr lang="en-US" dirty="0"/>
              <a:t>Look at the code </a:t>
            </a:r>
            <a:r>
              <a:rPr lang="mr-IN" dirty="0"/>
              <a:t>…</a:t>
            </a:r>
            <a:r>
              <a:rPr lang="en-US" dirty="0"/>
              <a:t> it’s a Mac App!</a:t>
            </a:r>
          </a:p>
          <a:p>
            <a:pPr lvl="1"/>
            <a:r>
              <a:rPr lang="en-US" dirty="0"/>
              <a:t>Learn to understand how it works</a:t>
            </a:r>
          </a:p>
          <a:p>
            <a:r>
              <a:rPr lang="en-US" dirty="0"/>
              <a:t>What I learned?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fork and public repo flow</a:t>
            </a:r>
          </a:p>
          <a:p>
            <a:pPr lvl="1"/>
            <a:r>
              <a:rPr lang="en-US" dirty="0"/>
              <a:t>Not the usual way of coding in Swift ..</a:t>
            </a:r>
          </a:p>
          <a:p>
            <a:pPr lvl="2"/>
            <a:r>
              <a:rPr lang="en-US" dirty="0"/>
              <a:t>Stride</a:t>
            </a:r>
          </a:p>
          <a:p>
            <a:pPr lvl="2"/>
            <a:r>
              <a:rPr lang="en-US" dirty="0" err="1"/>
              <a:t>CFAbsoluteTime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19" y="0"/>
            <a:ext cx="237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5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25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416146" y="925899"/>
            <a:ext cx="1168087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100" dirty="0">
                <a:latin typeface="Monaco" charset="0"/>
              </a:rPr>
              <a:t> distance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100" dirty="0">
                <a:latin typeface="Monaco" charset="0"/>
              </a:rPr>
              <a:t> DISTANCE_MINIMUM...DISTANCE_MAXIMUM {</a:t>
            </a:r>
          </a:p>
          <a:p>
            <a:endParaRPr lang="en-US" sz="1100" dirty="0">
              <a:latin typeface="Monaco" charset="0"/>
            </a:endParaRPr>
          </a:p>
          <a:p>
            <a:endParaRPr lang="en-US" sz="1100" dirty="0">
              <a:latin typeface="Monaco" charset="0"/>
            </a:endParaRPr>
          </a:p>
          <a:p>
            <a:endParaRPr lang="en-US" sz="1100" dirty="0">
              <a:latin typeface="Monaco" charset="0"/>
            </a:endParaRPr>
          </a:p>
          <a:p>
            <a:r>
              <a:rPr lang="en-US" sz="1100" dirty="0">
                <a:solidFill>
                  <a:srgbClr val="295E99"/>
                </a:solidFill>
                <a:latin typeface="Monaco" charset="0"/>
              </a:rPr>
              <a:t>for</a:t>
            </a:r>
            <a:r>
              <a:rPr lang="en-US" sz="1100" dirty="0">
                <a:latin typeface="Monaco" charset="0"/>
              </a:rPr>
              <a:t> distance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in</a:t>
            </a:r>
            <a:r>
              <a:rPr lang="en-US" sz="1100" dirty="0">
                <a:latin typeface="Monaco" charset="0"/>
              </a:rPr>
              <a:t> stride(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from</a:t>
            </a:r>
            <a:r>
              <a:rPr lang="en-US" sz="1100" dirty="0">
                <a:latin typeface="Monaco" charset="0"/>
              </a:rPr>
              <a:t>: DISTANCE_MINIMUM,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through</a:t>
            </a:r>
            <a:r>
              <a:rPr lang="en-US" sz="1100" dirty="0">
                <a:latin typeface="Monaco" charset="0"/>
              </a:rPr>
              <a:t>: DISTANCE_MAXIMUM,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by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0329D8"/>
                </a:solidFill>
                <a:latin typeface="Monaco" charset="0"/>
              </a:rPr>
              <a:t>5</a:t>
            </a:r>
            <a:r>
              <a:rPr lang="en-US" sz="1100" dirty="0">
                <a:latin typeface="Monaco" charset="0"/>
              </a:rPr>
              <a:t>) {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NSMenuItem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title</a:t>
            </a:r>
            <a:r>
              <a:rPr lang="en-US" sz="1100" dirty="0">
                <a:latin typeface="Monaco" charset="0"/>
              </a:rPr>
              <a:t>: String(distance), </a:t>
            </a:r>
            <a:r>
              <a:rPr lang="en-US" sz="1100" dirty="0">
                <a:solidFill>
                  <a:srgbClr val="F98D00"/>
                </a:solidFill>
                <a:latin typeface="Monaco" charset="0"/>
              </a:rPr>
              <a:t>action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B51700"/>
                </a:solidFill>
                <a:latin typeface="Monaco" charset="0"/>
              </a:rPr>
              <a:t>#</a:t>
            </a:r>
            <a:r>
              <a:rPr lang="en-US" sz="1100" dirty="0">
                <a:latin typeface="Monaco" charset="0"/>
              </a:rPr>
              <a:t>selector(</a:t>
            </a:r>
            <a:r>
              <a:rPr lang="en-US" sz="1100" dirty="0" err="1">
                <a:latin typeface="Monaco" charset="0"/>
              </a:rPr>
              <a:t>distanceMenuItemClicked</a:t>
            </a:r>
            <a:r>
              <a:rPr lang="en-US" sz="1100" dirty="0">
                <a:latin typeface="Monaco" charset="0"/>
              </a:rPr>
              <a:t>), </a:t>
            </a:r>
            <a:r>
              <a:rPr lang="en-US" sz="1100" dirty="0" err="1">
                <a:solidFill>
                  <a:srgbClr val="F98D00"/>
                </a:solidFill>
                <a:latin typeface="Monaco" charset="0"/>
              </a:rPr>
              <a:t>keyEquivalent</a:t>
            </a:r>
            <a:r>
              <a:rPr lang="en-US" sz="1100" dirty="0">
                <a:latin typeface="Monaco" charset="0"/>
              </a:rPr>
              <a:t>: </a:t>
            </a:r>
            <a:r>
              <a:rPr lang="en-US" sz="1100" dirty="0">
                <a:solidFill>
                  <a:srgbClr val="5EA702"/>
                </a:solidFill>
                <a:latin typeface="Monaco" charset="0"/>
              </a:rPr>
              <a:t>""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distanceMenuItem.target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self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   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100" dirty="0">
                <a:latin typeface="Monaco" charset="0"/>
              </a:rPr>
              <a:t> distance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currentLockingDistance</a:t>
            </a:r>
            <a:r>
              <a:rPr lang="en-US" sz="1100" dirty="0">
                <a:latin typeface="Monaco" charset="0"/>
              </a:rPr>
              <a:t>{</a:t>
            </a:r>
          </a:p>
          <a:p>
            <a:r>
              <a:rPr lang="en-US" sz="1100" dirty="0">
                <a:latin typeface="Monaco" charset="0"/>
              </a:rPr>
              <a:t>        </a:t>
            </a:r>
            <a:r>
              <a:rPr lang="en-US" sz="1100" dirty="0" err="1">
                <a:latin typeface="Monaco" charset="0"/>
              </a:rPr>
              <a:t>distanceMenuItem.state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100" dirty="0">
                <a:latin typeface="Monaco" charset="0"/>
              </a:rPr>
              <a:t> </a:t>
            </a:r>
            <a:r>
              <a:rPr lang="en-US" sz="1100" dirty="0" err="1">
                <a:latin typeface="Monaco" charset="0"/>
              </a:rPr>
              <a:t>NSOnState</a:t>
            </a:r>
            <a:endParaRPr lang="en-US" sz="1100" dirty="0">
              <a:latin typeface="Monaco" charset="0"/>
            </a:endParaRPr>
          </a:p>
          <a:p>
            <a:r>
              <a:rPr lang="en-US" sz="1100" dirty="0">
                <a:latin typeface="Monaco" charset="0"/>
              </a:rPr>
              <a:t>    }</a:t>
            </a:r>
          </a:p>
          <a:p>
            <a:r>
              <a:rPr lang="en-US" sz="1100" dirty="0">
                <a:latin typeface="Monaco" charset="0"/>
              </a:rPr>
              <a:t>    </a:t>
            </a:r>
            <a:r>
              <a:rPr lang="en-US" sz="1100" dirty="0" err="1">
                <a:latin typeface="Monaco" charset="0"/>
              </a:rPr>
              <a:t>distanceMenu.addItem</a:t>
            </a:r>
            <a:r>
              <a:rPr lang="en-US" sz="1100" dirty="0">
                <a:latin typeface="Monaco" charset="0"/>
              </a:rPr>
              <a:t>(</a:t>
            </a:r>
            <a:r>
              <a:rPr lang="en-US" sz="1100" dirty="0" err="1">
                <a:latin typeface="Monaco" charset="0"/>
              </a:rPr>
              <a:t>distanceMenuItem</a:t>
            </a:r>
            <a:r>
              <a:rPr lang="en-US" sz="1100" dirty="0">
                <a:latin typeface="Monaco" charset="0"/>
              </a:rPr>
              <a:t>)</a:t>
            </a:r>
          </a:p>
          <a:p>
            <a:r>
              <a:rPr lang="en-US" sz="1100" dirty="0">
                <a:latin typeface="Monaco" charset="0"/>
              </a:rPr>
              <a:t>}</a:t>
            </a:r>
            <a:endParaRPr lang="en-US" sz="1100" dirty="0">
              <a:effectLst/>
              <a:latin typeface="Monac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731" y="323557"/>
            <a:ext cx="500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Locking Distance option for every 5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731" y="854337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731" y="1523372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1094284" y="1039003"/>
            <a:ext cx="321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62480" y="1708038"/>
            <a:ext cx="321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0" y="2743073"/>
            <a:ext cx="3949700" cy="36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26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32" y="255125"/>
            <a:ext cx="3335313" cy="1012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055" y="1462850"/>
            <a:ext cx="3330890" cy="2419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243" y="255125"/>
            <a:ext cx="188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Locking Delay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5875" y="812165"/>
            <a:ext cx="741591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distanceReceived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distance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 err="1">
                <a:latin typeface="Monaco" charset="0"/>
              </a:rPr>
              <a:t>Int</a:t>
            </a:r>
            <a:r>
              <a:rPr lang="en-US" sz="1400" dirty="0">
                <a:latin typeface="Monaco" charset="0"/>
              </a:rPr>
              <a:t>){</a:t>
            </a:r>
          </a:p>
          <a:p>
            <a:r>
              <a:rPr lang="en-US" sz="1400" dirty="0">
                <a:latin typeface="Monaco" charset="0"/>
              </a:rPr>
              <a:t>    ...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lockingMode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&amp;&amp;</a:t>
            </a:r>
            <a:r>
              <a:rPr lang="en-US" sz="1400" dirty="0">
                <a:latin typeface="Monaco" charset="0"/>
              </a:rPr>
              <a:t> distance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currentLockingDistance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true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r>
              <a:rPr lang="en-US" sz="1400" dirty="0">
                <a:latin typeface="Monaco" charset="0"/>
              </a:rPr>
              <a:t>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goingToLock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false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</a:p>
          <a:p>
            <a:r>
              <a:rPr lang="en-US" sz="1400" dirty="0">
                <a:latin typeface="Monaco" charset="0"/>
              </a:rPr>
              <a:t/>
            </a:r>
            <a:br>
              <a:rPr lang="en-US" sz="1400" dirty="0">
                <a:latin typeface="Monaco" charset="0"/>
              </a:rPr>
            </a:br>
            <a:endParaRPr lang="en-US" sz="1400" dirty="0">
              <a:latin typeface="Monaco" charset="0"/>
            </a:endParaRPr>
          </a:p>
          <a:p>
            <a:r>
              <a:rPr lang="en-US" sz="1400" dirty="0" err="1">
                <a:solidFill>
                  <a:srgbClr val="295E99"/>
                </a:solidFill>
                <a:latin typeface="Monaco" charset="0"/>
              </a:rPr>
              <a:t>func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startLockingWindow</a:t>
            </a:r>
            <a:r>
              <a:rPr lang="en-US" sz="1400" dirty="0">
                <a:latin typeface="Monaco" charset="0"/>
              </a:rPr>
              <a:t>(</a:t>
            </a:r>
            <a:r>
              <a:rPr lang="en-US" sz="1400" dirty="0">
                <a:solidFill>
                  <a:srgbClr val="F98D00"/>
                </a:solidFill>
                <a:latin typeface="Monaco" charset="0"/>
              </a:rPr>
              <a:t>start</a:t>
            </a:r>
            <a:r>
              <a:rPr lang="en-US" sz="1400" dirty="0">
                <a:latin typeface="Monaco" charset="0"/>
              </a:rPr>
              <a:t>: Bool) {</a:t>
            </a:r>
          </a:p>
          <a:p>
            <a:r>
              <a:rPr lang="en-US" sz="1400" dirty="0">
                <a:latin typeface="Monaco" charset="0"/>
              </a:rPr>
              <a:t>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start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 err="1">
                <a:latin typeface="Monaco" charset="0"/>
              </a:rPr>
              <a:t>launchLockWindow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}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else</a:t>
            </a:r>
            <a:r>
              <a:rPr lang="en-US" sz="1400" dirty="0">
                <a:latin typeface="Monaco" charset="0"/>
              </a:rPr>
              <a:t> {</a:t>
            </a: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let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=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CFAbsoluteTimeGetCurrent</a:t>
            </a:r>
            <a:r>
              <a:rPr lang="en-US" sz="1400" dirty="0">
                <a:latin typeface="Monaco" charset="0"/>
              </a:rPr>
              <a:t>()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-</a:t>
            </a:r>
            <a:r>
              <a:rPr lang="en-US" sz="1400" dirty="0">
                <a:latin typeface="Monaco" charset="0"/>
              </a:rPr>
              <a:t> </a:t>
            </a:r>
            <a:r>
              <a:rPr lang="en-US" sz="1400" dirty="0" err="1">
                <a:latin typeface="Monaco" charset="0"/>
              </a:rPr>
              <a:t>launchLockWindow</a:t>
            </a:r>
            <a:endParaRPr lang="en-US" sz="1400" dirty="0">
              <a:latin typeface="Monaco" charset="0"/>
            </a:endParaRPr>
          </a:p>
          <a:p>
            <a:r>
              <a:rPr lang="en-US" sz="1400" dirty="0">
                <a:latin typeface="Monaco" charset="0"/>
              </a:rPr>
              <a:t>        </a:t>
            </a:r>
            <a:r>
              <a:rPr lang="en-US" sz="1400" dirty="0">
                <a:solidFill>
                  <a:srgbClr val="295E99"/>
                </a:solidFill>
                <a:latin typeface="Monaco" charset="0"/>
              </a:rPr>
              <a:t>if</a:t>
            </a:r>
            <a:r>
              <a:rPr lang="en-US" sz="1400" dirty="0">
                <a:latin typeface="Monaco" charset="0"/>
              </a:rPr>
              <a:t> elapsed </a:t>
            </a:r>
            <a:r>
              <a:rPr lang="en-US" sz="1400" dirty="0">
                <a:solidFill>
                  <a:srgbClr val="D97100"/>
                </a:solidFill>
                <a:latin typeface="Monaco" charset="0"/>
              </a:rPr>
              <a:t>&gt;=</a:t>
            </a:r>
            <a:r>
              <a:rPr lang="en-US" sz="1400" dirty="0">
                <a:latin typeface="Monaco" charset="0"/>
              </a:rPr>
              <a:t> Double(</a:t>
            </a:r>
            <a:r>
              <a:rPr lang="en-US" sz="1400" dirty="0" err="1">
                <a:latin typeface="Monaco" charset="0"/>
              </a:rPr>
              <a:t>lockingTimeout</a:t>
            </a:r>
            <a:r>
              <a:rPr lang="en-US" sz="1400" dirty="0">
                <a:latin typeface="Monaco" charset="0"/>
              </a:rPr>
              <a:t>) {</a:t>
            </a:r>
          </a:p>
          <a:p>
            <a:r>
              <a:rPr lang="en-US" sz="1400" dirty="0">
                <a:latin typeface="Monaco" charset="0"/>
              </a:rPr>
              <a:t>            </a:t>
            </a:r>
            <a:r>
              <a:rPr lang="en-US" sz="1400" dirty="0" err="1">
                <a:latin typeface="Monaco" charset="0"/>
              </a:rPr>
              <a:t>locking.lockMachine</a:t>
            </a:r>
            <a:r>
              <a:rPr lang="en-US" sz="1400" dirty="0">
                <a:latin typeface="Monaco" charset="0"/>
              </a:rPr>
              <a:t>()</a:t>
            </a:r>
          </a:p>
          <a:p>
            <a:r>
              <a:rPr lang="en-US" sz="1400" dirty="0">
                <a:latin typeface="Monaco" charset="0"/>
              </a:rPr>
              <a:t>        }</a:t>
            </a:r>
          </a:p>
          <a:p>
            <a:r>
              <a:rPr lang="en-US" sz="1400" dirty="0">
                <a:latin typeface="Monaco" charset="0"/>
              </a:rPr>
              <a:t>    }</a:t>
            </a:r>
          </a:p>
          <a:p>
            <a:r>
              <a:rPr lang="en-US" sz="1400" dirty="0">
                <a:latin typeface="Monaco" charset="0"/>
              </a:rPr>
              <a:t>}</a:t>
            </a:r>
            <a:endParaRPr lang="en-US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0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154" y="2474920"/>
            <a:ext cx="4682577" cy="1422424"/>
          </a:xfrm>
        </p:spPr>
        <p:txBody>
          <a:bodyPr>
            <a:normAutofit/>
          </a:bodyPr>
          <a:lstStyle/>
          <a:p>
            <a:r>
              <a:rPr lang="en-SG" u="sng" dirty="0"/>
              <a:t>Hackers always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27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189408" y="5431398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/>
          </a:p>
        </p:txBody>
      </p:sp>
      <p:sp>
        <p:nvSpPr>
          <p:cNvPr id="6" name="Rectangle 5"/>
          <p:cNvSpPr/>
          <p:nvPr/>
        </p:nvSpPr>
        <p:spPr>
          <a:xfrm>
            <a:off x="3779154" y="3666511"/>
            <a:ext cx="4536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No physical security -&gt; No security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47019" y="64116"/>
            <a:ext cx="5755413" cy="152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7200" dirty="0"/>
              <a:t>Questions?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79170" y="5773981"/>
            <a:ext cx="8298925" cy="683688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https://github.com/yeokm1/distance-machine-locker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419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8" y="194329"/>
            <a:ext cx="10306295" cy="1325563"/>
          </a:xfrm>
        </p:spPr>
        <p:txBody>
          <a:bodyPr/>
          <a:lstStyle/>
          <a:p>
            <a:r>
              <a:rPr lang="en-US" dirty="0"/>
              <a:t>Trail of destruction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60" y="3788748"/>
            <a:ext cx="6594922" cy="159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1903666"/>
            <a:ext cx="26543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" y="3332800"/>
            <a:ext cx="3327400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08" y="1824872"/>
            <a:ext cx="4125946" cy="1097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18" y="1859642"/>
            <a:ext cx="2998177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SG" dirty="0"/>
              <a:t>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327644" cy="4351338"/>
          </a:xfrm>
        </p:spPr>
        <p:txBody>
          <a:bodyPr/>
          <a:lstStyle/>
          <a:p>
            <a:r>
              <a:rPr lang="en-SG" dirty="0"/>
              <a:t>Distance-measuring system</a:t>
            </a:r>
          </a:p>
          <a:p>
            <a:r>
              <a:rPr lang="en-SG" dirty="0"/>
              <a:t>Locks machine when I leave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535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9583" y="2664442"/>
            <a:ext cx="1665303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19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14" y="0"/>
            <a:ext cx="10196286" cy="1071789"/>
          </a:xfrm>
        </p:spPr>
        <p:txBody>
          <a:bodyPr/>
          <a:lstStyle/>
          <a:p>
            <a:r>
              <a:rPr lang="en-SG" dirty="0"/>
              <a:t>System setup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" y="2066697"/>
            <a:ext cx="2157165" cy="21571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2" y="2002062"/>
            <a:ext cx="3033486" cy="2275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75" y="61793"/>
            <a:ext cx="2519357" cy="25193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566" y="4341812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Distance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65346" y="4371558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Arduino Uno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15600" y="1136805"/>
            <a:ext cx="135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OLED screen</a:t>
            </a:r>
          </a:p>
          <a:p>
            <a:r>
              <a:rPr lang="en-US" dirty="0"/>
              <a:t>(Debugging)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0292" y="554853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Mac </a:t>
            </a:r>
            <a:r>
              <a:rPr lang="en-US" dirty="0" err="1"/>
              <a:t>Menubar</a:t>
            </a:r>
            <a:r>
              <a:rPr lang="en-US" dirty="0"/>
              <a:t> app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533763" y="2863847"/>
            <a:ext cx="725714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430555">
            <a:off x="6482062" y="1658595"/>
            <a:ext cx="899886" cy="6184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65370">
            <a:off x="6355393" y="3988876"/>
            <a:ext cx="1064383" cy="6486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26" y="3218993"/>
            <a:ext cx="4334647" cy="23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Hardware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Swift App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Defensive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err="1"/>
              <a:t>Vina’s</a:t>
            </a:r>
            <a:r>
              <a:rPr lang="en-SG" dirty="0"/>
              <a:t>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85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746" y="70564"/>
            <a:ext cx="2454163" cy="857057"/>
          </a:xfrm>
        </p:spPr>
        <p:txBody>
          <a:bodyPr/>
          <a:lstStyle/>
          <a:p>
            <a:r>
              <a:rPr lang="en-SG" dirty="0"/>
              <a:t>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1069895"/>
            <a:ext cx="4408289" cy="2472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7586" y="1069896"/>
            <a:ext cx="4378325" cy="2472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89" y="3685112"/>
            <a:ext cx="4408289" cy="303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7208871" y="3685112"/>
            <a:ext cx="4308361" cy="23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02" y="-11753"/>
            <a:ext cx="10364993" cy="836453"/>
          </a:xfrm>
        </p:spPr>
        <p:txBody>
          <a:bodyPr/>
          <a:lstStyle/>
          <a:p>
            <a:r>
              <a:rPr lang="en-US" dirty="0"/>
              <a:t>Active IR distance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177291"/>
            <a:ext cx="10515600" cy="1680709"/>
          </a:xfrm>
        </p:spPr>
        <p:txBody>
          <a:bodyPr>
            <a:normAutofit/>
          </a:bodyPr>
          <a:lstStyle/>
          <a:p>
            <a:r>
              <a:rPr lang="en-US" sz="2400" dirty="0"/>
              <a:t>                         Infrared (IR) Distance Sensor GP2Y0A21YKR</a:t>
            </a:r>
          </a:p>
          <a:p>
            <a:r>
              <a:rPr lang="en-US" sz="2400" dirty="0"/>
              <a:t>Effective range: 10 to 80cm</a:t>
            </a:r>
          </a:p>
          <a:p>
            <a:r>
              <a:rPr lang="en-US" sz="2400" dirty="0"/>
              <a:t>Active 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1847625"/>
            <a:ext cx="2456362" cy="245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28" y="333465"/>
            <a:ext cx="4005943" cy="5866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257798" y="6538912"/>
            <a:ext cx="7064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http://education.rec.ri.cmu.edu/content/electronics/boe/ir_sensor/1.html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4"/>
          <a:stretch/>
        </p:blipFill>
        <p:spPr>
          <a:xfrm>
            <a:off x="3250621" y="1954653"/>
            <a:ext cx="4308361" cy="2349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" y="5231215"/>
            <a:ext cx="1606919" cy="3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538</Words>
  <Application>Microsoft Macintosh PowerPoint</Application>
  <PresentationFormat>Widescreen</PresentationFormat>
  <Paragraphs>190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Monaco</vt:lpstr>
      <vt:lpstr>Office Theme</vt:lpstr>
      <vt:lpstr>Distance Machine Locker</vt:lpstr>
      <vt:lpstr>Problem?</vt:lpstr>
      <vt:lpstr>Trail of destruction</vt:lpstr>
      <vt:lpstr>Solution?</vt:lpstr>
      <vt:lpstr>Demo</vt:lpstr>
      <vt:lpstr>System setup overview</vt:lpstr>
      <vt:lpstr>Agenda</vt:lpstr>
      <vt:lpstr>Hardware</vt:lpstr>
      <vt:lpstr>Active IR distance sensor</vt:lpstr>
      <vt:lpstr>Alternative sensors?</vt:lpstr>
      <vt:lpstr>Putting them all together</vt:lpstr>
      <vt:lpstr>Arduino firmware</vt:lpstr>
      <vt:lpstr>Host App</vt:lpstr>
      <vt:lpstr>About the app</vt:lpstr>
      <vt:lpstr>Potential Hacking Strategies and Defenses</vt:lpstr>
      <vt:lpstr>Hack 1: Disconnecting device</vt:lpstr>
      <vt:lpstr>Hack 2: Tamper hardware to provide incorrect values</vt:lpstr>
      <vt:lpstr>Hack 3: Reprogramming with malicious firmware</vt:lpstr>
      <vt:lpstr>A possible “undetectable” hacking strategy</vt:lpstr>
      <vt:lpstr>Typical Arduino Programming</vt:lpstr>
      <vt:lpstr>Microcontroller programming the actual way</vt:lpstr>
      <vt:lpstr>What is an Arduino bootloader?</vt:lpstr>
      <vt:lpstr>Vina Rianti</vt:lpstr>
      <vt:lpstr>Key learnings</vt:lpstr>
      <vt:lpstr>PowerPoint Presentation</vt:lpstr>
      <vt:lpstr>PowerPoint Presentation</vt:lpstr>
      <vt:lpstr>Hackers always win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74</cp:revision>
  <dcterms:created xsi:type="dcterms:W3CDTF">2017-01-10T15:54:05Z</dcterms:created>
  <dcterms:modified xsi:type="dcterms:W3CDTF">2017-04-21T09:15:28Z</dcterms:modified>
</cp:coreProperties>
</file>